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1859" r:id="rId5"/>
    <p:sldId id="186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64" autoAdjust="0"/>
    <p:restoredTop sz="96571" autoAdjust="0"/>
  </p:normalViewPr>
  <p:slideViewPr>
    <p:cSldViewPr snapToGrid="0" showGuides="1">
      <p:cViewPr varScale="1">
        <p:scale>
          <a:sx n="84" d="100"/>
          <a:sy n="84" d="100"/>
        </p:scale>
        <p:origin x="576"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4/28/2024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4/28/2024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8" name="Picture 7">
            <a:extLst>
              <a:ext uri="{FF2B5EF4-FFF2-40B4-BE49-F238E27FC236}">
                <a16:creationId xmlns:a16="http://schemas.microsoft.com/office/drawing/2014/main" id="{80966B56-FE91-7E43-C245-5C5A7A2A9D4D}"/>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7690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107125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3" r:id="rId1"/>
    <p:sldLayoutId id="2147483952"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oi.org/10.6084/m9.figshare.25686426"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20.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1.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D424-A667-46AE-4FD2-92C429F03955}"/>
              </a:ext>
            </a:extLst>
          </p:cNvPr>
          <p:cNvSpPr>
            <a:spLocks noGrp="1"/>
          </p:cNvSpPr>
          <p:nvPr>
            <p:ph type="ctrTitle"/>
          </p:nvPr>
        </p:nvSpPr>
        <p:spPr/>
        <p:txBody>
          <a:bodyPr/>
          <a:lstStyle/>
          <a:p>
            <a:r>
              <a:rPr lang="en-US" dirty="0"/>
              <a:t>Motivation and Overview of Best Practices in HPC Software Development</a:t>
            </a:r>
          </a:p>
        </p:txBody>
      </p:sp>
      <p:sp>
        <p:nvSpPr>
          <p:cNvPr id="4" name="Text Placeholder 3">
            <a:extLst>
              <a:ext uri="{FF2B5EF4-FFF2-40B4-BE49-F238E27FC236}">
                <a16:creationId xmlns:a16="http://schemas.microsoft.com/office/drawing/2014/main" id="{8E36A7A1-F680-92C6-F3A1-5D7F255B135E}"/>
              </a:ext>
            </a:extLst>
          </p:cNvPr>
          <p:cNvSpPr>
            <a:spLocks noGrp="1"/>
          </p:cNvSpPr>
          <p:nvPr>
            <p:ph type="body" sz="quarter" idx="11"/>
          </p:nvPr>
        </p:nvSpPr>
        <p:spPr>
          <a:xfrm>
            <a:off x="3176924" y="2085870"/>
            <a:ext cx="2034531" cy="424732"/>
          </a:xfrm>
        </p:spPr>
        <p:txBody>
          <a:bodyPr/>
          <a:lstStyle/>
          <a:p>
            <a:r>
              <a:rPr lang="en-US" dirty="0"/>
              <a:t>Anshu Dubey</a:t>
            </a:r>
          </a:p>
        </p:txBody>
      </p:sp>
      <p:sp>
        <p:nvSpPr>
          <p:cNvPr id="5" name="Text Placeholder 4">
            <a:extLst>
              <a:ext uri="{FF2B5EF4-FFF2-40B4-BE49-F238E27FC236}">
                <a16:creationId xmlns:a16="http://schemas.microsoft.com/office/drawing/2014/main" id="{1EA6297E-8D90-11A0-FC14-35A285467E5A}"/>
              </a:ext>
            </a:extLst>
          </p:cNvPr>
          <p:cNvSpPr>
            <a:spLocks noGrp="1"/>
          </p:cNvSpPr>
          <p:nvPr>
            <p:ph type="body" sz="quarter" idx="12"/>
          </p:nvPr>
        </p:nvSpPr>
        <p:spPr>
          <a:xfrm>
            <a:off x="519878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D3C34BE2-2AC9-6E78-5645-4833849B1A63}"/>
              </a:ext>
            </a:extLst>
          </p:cNvPr>
          <p:cNvSpPr>
            <a:spLocks noGrp="1"/>
          </p:cNvSpPr>
          <p:nvPr>
            <p:ph type="body" sz="quarter" idx="13"/>
          </p:nvPr>
        </p:nvSpPr>
        <p:spPr/>
        <p:txBody>
          <a:bodyPr/>
          <a:lstStyle/>
          <a:p>
            <a:r>
              <a:rPr lang="en-US" dirty="0"/>
              <a:t>Argonne National Laboratory</a:t>
            </a:r>
          </a:p>
        </p:txBody>
      </p:sp>
      <p:sp>
        <p:nvSpPr>
          <p:cNvPr id="7" name="Text Placeholder 6">
            <a:extLst>
              <a:ext uri="{FF2B5EF4-FFF2-40B4-BE49-F238E27FC236}">
                <a16:creationId xmlns:a16="http://schemas.microsoft.com/office/drawing/2014/main" id="{FEC7102F-7E34-103F-335F-B318D257216D}"/>
              </a:ext>
            </a:extLst>
          </p:cNvPr>
          <p:cNvSpPr>
            <a:spLocks noGrp="1"/>
          </p:cNvSpPr>
          <p:nvPr>
            <p:ph type="body" sz="quarter" idx="14"/>
          </p:nvPr>
        </p:nvSpPr>
        <p:spPr>
          <a:xfrm>
            <a:off x="3176925" y="3161813"/>
            <a:ext cx="8292316" cy="369332"/>
          </a:xfrm>
        </p:spPr>
        <p:txBody>
          <a:bodyPr/>
          <a:lstStyle/>
          <a:p>
            <a:r>
              <a:rPr lang="en-US" b="0" i="0" dirty="0">
                <a:solidFill>
                  <a:srgbClr val="111111"/>
                </a:solidFill>
                <a:effectLst/>
              </a:rPr>
              <a:t>Better Scientific Software tutorial @ ISC24</a:t>
            </a:r>
          </a:p>
        </p:txBody>
      </p:sp>
      <p:sp>
        <p:nvSpPr>
          <p:cNvPr id="8" name="Text Placeholder 7">
            <a:extLst>
              <a:ext uri="{FF2B5EF4-FFF2-40B4-BE49-F238E27FC236}">
                <a16:creationId xmlns:a16="http://schemas.microsoft.com/office/drawing/2014/main" id="{E95D1AF7-A6BA-7684-426F-60FFD7CB9E17}"/>
              </a:ext>
            </a:extLst>
          </p:cNvPr>
          <p:cNvSpPr>
            <a:spLocks noGrp="1"/>
          </p:cNvSpPr>
          <p:nvPr>
            <p:ph type="body" sz="quarter" idx="15"/>
          </p:nvPr>
        </p:nvSpPr>
        <p:spPr>
          <a:xfrm>
            <a:off x="3176924" y="3792588"/>
            <a:ext cx="8292316" cy="923330"/>
          </a:xfrm>
        </p:spPr>
        <p:txBody>
          <a:bodyPr/>
          <a:lstStyle/>
          <a:p>
            <a:r>
              <a:rPr lang="en-US" sz="2000" dirty="0"/>
              <a:t>Contributors: David E. Bernholdt (ORNL), Anshu Dubey (ANL), Patricia A. Grubel (LANL), Rinku K. Gupta (ANL), Katherine M. Riley (ANL), David M. Rogers (ORNL)</a:t>
            </a:r>
          </a:p>
        </p:txBody>
      </p:sp>
      <p:sp>
        <p:nvSpPr>
          <p:cNvPr id="10" name="Text Placeholder 9">
            <a:extLst>
              <a:ext uri="{FF2B5EF4-FFF2-40B4-BE49-F238E27FC236}">
                <a16:creationId xmlns:a16="http://schemas.microsoft.com/office/drawing/2014/main" id="{7BC551D1-A9E0-FE59-9346-863EA304E48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8706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Better Scientific Software tutorial, in ISC High Performance (ISC24), Hamburg, Germany, and online, 2024. DOI: </a:t>
            </a:r>
            <a:r>
              <a:rPr lang="en-US" sz="1600" b="0" i="0" u="none" strike="noStrike" dirty="0">
                <a:solidFill>
                  <a:srgbClr val="2A7AE2"/>
                </a:solidFill>
                <a:effectLst/>
                <a:latin typeface="+mn-lt"/>
                <a:hlinkClick r:id="rId4"/>
              </a:rPr>
              <a:t>10.6084/m9.figshare.25686426</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topics where the software engineering advice in the wild typically doesn’t address scientific software</a:t>
            </a:r>
          </a:p>
          <a:p>
            <a:pPr lvl="1"/>
            <a:r>
              <a:rPr lang="en-US" dirty="0"/>
              <a:t>Designing software for flexibility and extensibility</a:t>
            </a:r>
          </a:p>
          <a:p>
            <a:pPr lvl="1"/>
            <a:r>
              <a:rPr lang="en-US" dirty="0"/>
              <a:t>Testing strategies for complex high-performance computing software</a:t>
            </a:r>
          </a:p>
          <a:p>
            <a:pPr lvl="1"/>
            <a:r>
              <a:rPr lang="en-US" dirty="0"/>
              <a:t>Code refactoring</a:t>
            </a:r>
          </a:p>
          <a:p>
            <a:pPr lvl="1"/>
            <a:r>
              <a:rPr lang="en-US" dirty="0"/>
              <a:t>Lab Notebooks for CSE</a:t>
            </a:r>
          </a:p>
          <a:p>
            <a:pPr lvl="1"/>
            <a:r>
              <a:rPr lang="en-US" dirty="0"/>
              <a:t>Documentation</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2985</TotalTime>
  <Words>3364</Words>
  <Application>Microsoft Office PowerPoint</Application>
  <PresentationFormat>Custom</PresentationFormat>
  <Paragraphs>312</Paragraphs>
  <Slides>25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403</cp:revision>
  <cp:lastPrinted>2017-11-02T18:35:01Z</cp:lastPrinted>
  <dcterms:created xsi:type="dcterms:W3CDTF">2018-11-06T17:28:56Z</dcterms:created>
  <dcterms:modified xsi:type="dcterms:W3CDTF">2024-04-28T18:32:14Z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